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9" r:id="rId10"/>
    <p:sldId id="271" r:id="rId1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D7C4-3B33-FD48-823F-4D8081E833DA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2AA9F-5C4C-1845-BD2D-5714D02D1A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810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CN" dirty="0"/>
              <a:t>hold use nomalize datasets!!!!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2AA9F-5C4C-1845-BD2D-5714D02D1A39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7554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1E647-8F62-212A-11A7-B0CCE970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562A4-A1A9-C79C-0080-0050089E1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0AF4-A6A6-B844-D0DA-89BA63C0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79DEB-CBD1-7559-5E62-EA4236D3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B91CD-E2F3-E86E-05BF-2DD9CEC6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26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ADB9-C44C-6A3A-4882-C5C4A377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D5B68-C6F0-5F19-BDD7-7E5A3D5AC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0E068-17DF-C617-7B45-4EDCC0E2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D755D-AE99-B5C5-5BFC-3AAA81BB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DCA4A-1F60-FD30-CC35-7DA80614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121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3B12A-8BD3-BB33-B6C9-291606DA0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94740-5F84-B4FC-68FC-E5F8FB9B2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E535B-D726-7895-3701-939C72F1C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F235C-932C-0053-71AB-E869592D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E16BD-9591-013E-CCF7-C377B732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768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A25B-CBC3-BDE7-1FA7-22E9CBD2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EB99-7A49-4EF6-0F9B-83E4031EC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33303-D00C-37A0-F1EE-269C63CD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75000-1755-00B9-40CA-E79719A8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1D006-C345-BFBE-DA86-18D0B767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286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BC5A-06B5-012F-AD49-9F27781D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3C4BC-6ECE-939B-83CB-9E6B2B0E5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337A-1D24-24EF-7207-A619BC81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EBE4A-1008-D8B0-DFAE-B5C6A6B7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F7FCD-DBD0-45B7-1C51-DA4EE04B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663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C1EA-6E9C-BFBE-2C9B-D44D81D5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A8382-C03A-CF8C-BD52-51981811D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1677E-E0D2-BFE5-EA22-B857F8AB4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DF6E5-667A-B2A5-3DAE-836455BF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83597-5608-5E82-F97E-2B67A5EF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1373C-5914-6D9B-2097-4AEC4E93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831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1043-FAC2-A9C6-7C15-235582B8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4134-3FAC-D2C6-E275-6987C3CB8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4B4BF-0750-098E-737B-93E4542E8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8AFCA-6278-C1DC-B3A2-341197CC3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6926C-0E17-7903-FED0-1270DA45C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C57EE6-6D51-8EB1-1DB8-58C33D19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B68E4-C0BD-D1E4-0754-0C5D4763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5780E9-AB8B-959A-9168-BCE2DBB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1371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DF96-77CA-C736-3E4C-13593BCD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FAFF8-E9F8-BD09-A13E-7C2A1CDDC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730A7-CE16-DD71-8F6A-E6949924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903A3-A4C5-0436-7AB8-1E419B13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6820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06E25-F192-F1AB-694B-F9CBAB7C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A2933-DA86-D7E8-D8B6-CA655D59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9D519-2B11-3DCE-B58D-9982834D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265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7207-CF99-4BC6-F1D1-1F5FB4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7468-B711-1F47-7854-2433970B2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45F23-A3AA-E823-3583-05A7771ED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0672A-93AC-2E09-03E3-EFA7F48F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79D35-1F62-5B5A-C0CC-EEDB62F5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8E429-CBEA-05A9-6B78-A5AD7907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285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8361-615F-E74E-3757-210D6F6D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3BEBA-302F-C1A8-013B-11AFD921BB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E92F2-AA9F-F004-EDBA-1E5357BB5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51D4A-AD6F-D884-1400-E008EB4E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063D4-D558-33FD-CCAA-F14AE8B8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1FD83-664F-E31F-6CB0-143A53A2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33178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86314B-23DC-F46E-FD0A-915CD6CA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4768C-5CB4-7524-371F-31FBC9A51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C065B-E201-2FE1-71D8-257D344B6A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3F15D-0CE4-6C44-BDB8-F06E6E7DE8AE}" type="datetimeFigureOut">
              <a:rPr lang="en-CN" smtClean="0"/>
              <a:t>2023/3/20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62D17-0E1A-3EA1-63A6-41737315D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4FCFE-ECAC-E531-09EA-998E89499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BEC6C-ECAC-6D42-ABBA-F0AF945F7D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884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0DD1-A79E-6B4F-B6CB-B71D2008D8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lake-microbiome</a:t>
            </a:r>
            <a:b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286E9-528D-6217-BFCF-F668320337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Sophia Yang</a:t>
            </a:r>
          </a:p>
        </p:txBody>
      </p:sp>
    </p:spTree>
    <p:extLst>
      <p:ext uri="{BB962C8B-B14F-4D97-AF65-F5344CB8AC3E}">
        <p14:creationId xmlns:p14="http://schemas.microsoft.com/office/powerpoint/2010/main" val="2736855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28FA-A86B-CDB3-6090-CE2838323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CN" dirty="0"/>
              <a:t>orrelation matrix of the count dataset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F6E293BD-365E-D67B-D58D-7A00CCD2B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262" y="1690688"/>
            <a:ext cx="6972300" cy="4894182"/>
          </a:xfrm>
        </p:spPr>
      </p:pic>
    </p:spTree>
    <p:extLst>
      <p:ext uri="{BB962C8B-B14F-4D97-AF65-F5344CB8AC3E}">
        <p14:creationId xmlns:p14="http://schemas.microsoft.com/office/powerpoint/2010/main" val="163021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9D14-E132-0A65-199C-55E6300E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that we have….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C8B5-47F5-FBE1-87CE-BC5CE69CA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coverm_431_MAGS_metagenomes_reads_count.csv (431 columns x 16rows)</a:t>
            </a:r>
          </a:p>
          <a:p>
            <a:r>
              <a:rPr lang="en-US" dirty="0" err="1"/>
              <a:t>Fw</a:t>
            </a:r>
            <a:r>
              <a:rPr lang="en-US" dirty="0"/>
              <a:t>_ lake </a:t>
            </a:r>
            <a:r>
              <a:rPr lang="en-US" dirty="0" err="1"/>
              <a:t>mendota</a:t>
            </a:r>
            <a:r>
              <a:rPr lang="en-US" dirty="0"/>
              <a:t> data(</a:t>
            </a:r>
            <a:r>
              <a:rPr lang="en-US" dirty="0" err="1"/>
              <a:t>envirrmental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MAG_abundance_matrix_rel_abund.tsv</a:t>
            </a:r>
            <a:r>
              <a:rPr lang="en-US" dirty="0"/>
              <a:t>  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431 columns × 16 rows)</a:t>
            </a:r>
            <a:endParaRPr lang="en-US" dirty="0"/>
          </a:p>
          <a:p>
            <a:pPr lvl="1"/>
            <a:r>
              <a:rPr lang="en-US" dirty="0" err="1"/>
              <a:t>MAG_RPKM_normalized.tsv</a:t>
            </a:r>
            <a:r>
              <a:rPr lang="en-US" dirty="0"/>
              <a:t>   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431 columns × 16 rows)</a:t>
            </a:r>
            <a:endParaRPr lang="en-US" dirty="0"/>
          </a:p>
          <a:p>
            <a:pPr lvl="1"/>
            <a:r>
              <a:rPr lang="en-US" dirty="0" err="1"/>
              <a:t>MAG_taxonomy.tsv</a:t>
            </a:r>
            <a:r>
              <a:rPr lang="en-US" dirty="0"/>
              <a:t>.   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431 rows × 8 columns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phages_abundance_matrix_metagenomes.tsv</a:t>
            </a:r>
            <a:r>
              <a:rPr lang="en-US" dirty="0"/>
              <a:t>.  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2246 columns not including the unmapped × 16 rows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phages_rpkm_normalized_matrix.tsv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  (2246 columns not including the unmapped × 16 rows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Samples-</a:t>
            </a:r>
            <a:r>
              <a:rPr lang="en-US" dirty="0" err="1"/>
              <a:t>mendota.csv</a:t>
            </a:r>
            <a:r>
              <a:rPr lang="en-US" dirty="0"/>
              <a:t>   (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10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columns × 16 rows)</a:t>
            </a:r>
            <a:endParaRPr lang="en-US" dirty="0"/>
          </a:p>
          <a:p>
            <a:r>
              <a:rPr lang="en-US" dirty="0"/>
              <a:t>2020 Profile Data Lake Mendota</a:t>
            </a:r>
          </a:p>
          <a:p>
            <a:pPr lvl="1"/>
            <a:r>
              <a:rPr lang="en-US" dirty="0"/>
              <a:t>ME_profile_071620.csv, ME_profile_072420.csv……. (describe the info for each of the sample measurements. </a:t>
            </a:r>
            <a:r>
              <a:rPr lang="en-US" dirty="0" err="1"/>
              <a:t>Eg.</a:t>
            </a:r>
            <a:r>
              <a:rPr lang="en-US" dirty="0"/>
              <a:t> Ph level, sample time, etc.) 12columns x21rows</a:t>
            </a:r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3999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C0C0-0319-43CA-A92A-778CD37A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CN" dirty="0"/>
              <a:t>ow sum…(strange)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B091-CA03-A02D-87F2-B6FC8D204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Fw</a:t>
            </a:r>
            <a:r>
              <a:rPr lang="en-US" dirty="0"/>
              <a:t>_ lake </a:t>
            </a:r>
            <a:r>
              <a:rPr lang="en-US" dirty="0" err="1"/>
              <a:t>mendota</a:t>
            </a:r>
            <a:r>
              <a:rPr lang="en-US" dirty="0"/>
              <a:t> data(</a:t>
            </a:r>
            <a:r>
              <a:rPr lang="en-US" dirty="0" err="1"/>
              <a:t>envirrmental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MAG_abundance_matrix_rel_abund.tsv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MAG_RPKM_normalized.tsv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phages_abundance_matrix_metagenomes.tsv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phages_rpkm_normalized_matrix.tsv</a:t>
            </a:r>
            <a:endParaRPr lang="en-US" dirty="0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6AE4B28B-17D0-CEA4-E991-A0FD9040A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139" y="247894"/>
            <a:ext cx="2788577" cy="1746001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AF0D7C3-3C78-C02C-FC3E-FD5AF113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987" y="1146905"/>
            <a:ext cx="3017343" cy="1640259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4695A099-D3A6-7DF7-70AC-5B872070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078" y="5033714"/>
            <a:ext cx="3520119" cy="154391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E21D52-318E-5713-93BC-0E558712F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623" y="2942129"/>
            <a:ext cx="4382185" cy="164025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9F6226-0005-D40B-83FB-6AC4A3594E86}"/>
              </a:ext>
            </a:extLst>
          </p:cNvPr>
          <p:cNvCxnSpPr>
            <a:cxnSpLocks/>
          </p:cNvCxnSpPr>
          <p:nvPr/>
        </p:nvCxnSpPr>
        <p:spPr>
          <a:xfrm flipV="1">
            <a:off x="6607373" y="1993895"/>
            <a:ext cx="473365" cy="592143"/>
          </a:xfrm>
          <a:prstGeom prst="straightConnector1">
            <a:avLst/>
          </a:prstGeom>
          <a:ln w="920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0B7748-9ED6-9A0D-6555-BEDF57381E13}"/>
              </a:ext>
            </a:extLst>
          </p:cNvPr>
          <p:cNvCxnSpPr>
            <a:cxnSpLocks/>
          </p:cNvCxnSpPr>
          <p:nvPr/>
        </p:nvCxnSpPr>
        <p:spPr>
          <a:xfrm flipV="1">
            <a:off x="6521728" y="3660413"/>
            <a:ext cx="711409" cy="180062"/>
          </a:xfrm>
          <a:prstGeom prst="straightConnector1">
            <a:avLst/>
          </a:prstGeom>
          <a:ln w="920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7AFC0A-01E0-9BD9-C876-0323A8CCE75A}"/>
              </a:ext>
            </a:extLst>
          </p:cNvPr>
          <p:cNvCxnSpPr>
            <a:cxnSpLocks/>
          </p:cNvCxnSpPr>
          <p:nvPr/>
        </p:nvCxnSpPr>
        <p:spPr>
          <a:xfrm>
            <a:off x="4725261" y="5269657"/>
            <a:ext cx="571618" cy="444191"/>
          </a:xfrm>
          <a:prstGeom prst="straightConnector1">
            <a:avLst/>
          </a:prstGeom>
          <a:ln w="920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7A4B3C-A24F-327A-02C5-53AA294A7774}"/>
              </a:ext>
            </a:extLst>
          </p:cNvPr>
          <p:cNvCxnSpPr>
            <a:cxnSpLocks/>
          </p:cNvCxnSpPr>
          <p:nvPr/>
        </p:nvCxnSpPr>
        <p:spPr>
          <a:xfrm flipV="1">
            <a:off x="5426972" y="2586038"/>
            <a:ext cx="2659753" cy="744543"/>
          </a:xfrm>
          <a:prstGeom prst="straightConnector1">
            <a:avLst/>
          </a:prstGeom>
          <a:ln w="920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961EF79-AB45-D1F2-B6D4-3C819B857F6F}"/>
              </a:ext>
            </a:extLst>
          </p:cNvPr>
          <p:cNvSpPr txBox="1"/>
          <p:nvPr/>
        </p:nvSpPr>
        <p:spPr>
          <a:xfrm>
            <a:off x="1443038" y="5491752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CN" b="1" dirty="0">
                <a:solidFill>
                  <a:srgbClr val="FF0000"/>
                </a:solidFill>
              </a:rPr>
              <a:t>ow sum does not sum to one??? </a:t>
            </a:r>
            <a:r>
              <a:rPr lang="en-US" b="1" dirty="0">
                <a:solidFill>
                  <a:srgbClr val="FF0000"/>
                </a:solidFill>
              </a:rPr>
              <a:t>Even for the normalized datasets</a:t>
            </a:r>
            <a:endParaRPr lang="en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12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A81D-16AC-AED8-7E3E-C6C1C720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take a look at of the row sum of each of the </a:t>
            </a:r>
            <a:r>
              <a:rPr lang="en-US" dirty="0" err="1"/>
              <a:t>datset</a:t>
            </a:r>
            <a:r>
              <a:rPr lang="en-US" dirty="0"/>
              <a:t>(they do not sum up to 1…)</a:t>
            </a:r>
            <a:endParaRPr lang="en-CN" dirty="0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7290DE0-A170-510D-B996-E59B2EACF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09" y="1757955"/>
            <a:ext cx="6365616" cy="494047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4FD89-B848-6F57-913E-EE262AF65D75}"/>
              </a:ext>
            </a:extLst>
          </p:cNvPr>
          <p:cNvSpPr txBox="1"/>
          <p:nvPr/>
        </p:nvSpPr>
        <p:spPr>
          <a:xfrm>
            <a:off x="6096000" y="202989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MAG_abundance_matrix_rel_abund.tsv</a:t>
            </a:r>
            <a:r>
              <a:rPr lang="en-US" dirty="0"/>
              <a:t>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83079ED-47DA-CEC4-17D1-1FF20381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323" y="1914526"/>
            <a:ext cx="6100761" cy="4827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A90F98-CE44-0629-5640-8E97E6CB6CE0}"/>
              </a:ext>
            </a:extLst>
          </p:cNvPr>
          <p:cNvSpPr txBox="1"/>
          <p:nvPr/>
        </p:nvSpPr>
        <p:spPr>
          <a:xfrm>
            <a:off x="7665243" y="262306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MAG_RPKM_normalized.tsv</a:t>
            </a:r>
            <a:endParaRPr lang="en-US" dirty="0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651E8609-79F5-D053-1D7C-4A377D04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027" y="2050739"/>
            <a:ext cx="5953150" cy="4647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DF5B22-6A0E-ABB3-BDDE-90F27EE45422}"/>
              </a:ext>
            </a:extLst>
          </p:cNvPr>
          <p:cNvSpPr txBox="1"/>
          <p:nvPr/>
        </p:nvSpPr>
        <p:spPr>
          <a:xfrm>
            <a:off x="4699652" y="2097163"/>
            <a:ext cx="6886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phages_abundance_matrix_metagenomes.tsv</a:t>
            </a:r>
            <a:endParaRPr lang="en-US" dirty="0"/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3E49FEDF-A186-62D5-E4AD-336DF608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604" y="1757956"/>
            <a:ext cx="6174887" cy="48430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00C58F-100E-F705-1D31-2FEEB595AB8B}"/>
              </a:ext>
            </a:extLst>
          </p:cNvPr>
          <p:cNvSpPr txBox="1"/>
          <p:nvPr/>
        </p:nvSpPr>
        <p:spPr>
          <a:xfrm>
            <a:off x="6309605" y="1777124"/>
            <a:ext cx="6886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phages_rpkm_normalized_matrix.tsv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1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68AE-233B-B7C3-C4B7-8537251C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# of zeros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955E-4974-27C6-282B-31D1CAD46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CN" dirty="0"/>
              <a:t>o zeros for the count dataset</a:t>
            </a:r>
          </a:p>
          <a:p>
            <a:r>
              <a:rPr lang="en-CN" dirty="0"/>
              <a:t>1384 zeros for </a:t>
            </a:r>
            <a:r>
              <a:rPr lang="en-US" i="1" u="sng" dirty="0" err="1"/>
              <a:t>MAG_abundance_matrix_rel_abund.tsv</a:t>
            </a: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r>
              <a:rPr lang="en-CN" dirty="0"/>
              <a:t>5893</a:t>
            </a:r>
            <a:r>
              <a:rPr lang="en-US" dirty="0"/>
              <a:t> zeros for </a:t>
            </a:r>
            <a:r>
              <a:rPr lang="en-US" i="1" u="sng" dirty="0" err="1"/>
              <a:t>MAG_RPKM_normalized.tsv</a:t>
            </a: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r>
              <a:rPr lang="en-CN" dirty="0"/>
              <a:t>13125 zeros for </a:t>
            </a:r>
            <a:r>
              <a:rPr lang="en-US" i="1" u="sng" dirty="0" err="1"/>
              <a:t>phages_abundance_matrix_metagenomes.tsv</a:t>
            </a: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r>
              <a:rPr lang="en-CN" dirty="0"/>
              <a:t>34983 zeros for </a:t>
            </a:r>
            <a:r>
              <a:rPr lang="en-US" u="sng" dirty="0" err="1"/>
              <a:t>phages_rpkm_normalized_matrix.tsv</a:t>
            </a:r>
            <a:endParaRPr lang="en-US" u="sng" dirty="0"/>
          </a:p>
          <a:p>
            <a:pPr marL="0" indent="0">
              <a:buNone/>
            </a:pPr>
            <a:endParaRPr lang="en-US" i="1" u="sng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3887DD45-4C29-F0E9-7ECD-A3996ED53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2719387"/>
            <a:ext cx="3670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D836B3-8AB3-0C80-0593-86F1ECB3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5" y="3930650"/>
            <a:ext cx="3162300" cy="381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BB12E0E-3B95-BE23-33C4-89F37C3C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75" y="4787106"/>
            <a:ext cx="3606800" cy="457200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FECBD6C8-E7B6-F5F1-188A-31B2CA882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175" y="5921375"/>
            <a:ext cx="2946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0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C328-0544-4399-0942-94F7C948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CN" dirty="0"/>
              <a:t>ake a look at of the count dataset…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6205E-C5F4-4194-7E7C-35E039EEC337}"/>
              </a:ext>
            </a:extLst>
          </p:cNvPr>
          <p:cNvSpPr txBox="1"/>
          <p:nvPr/>
        </p:nvSpPr>
        <p:spPr>
          <a:xfrm>
            <a:off x="7268166" y="1690688"/>
            <a:ext cx="43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</a:t>
            </a:r>
            <a:r>
              <a:rPr lang="en-CN" u="sng" dirty="0"/>
              <a:t>otal count of genome per sample</a:t>
            </a:r>
          </a:p>
        </p:txBody>
      </p:sp>
      <p:pic>
        <p:nvPicPr>
          <p:cNvPr id="20" name="Content Placeholder 19" descr="Chart, bar chart&#10;&#10;Description automatically generated">
            <a:extLst>
              <a:ext uri="{FF2B5EF4-FFF2-40B4-BE49-F238E27FC236}">
                <a16:creationId xmlns:a16="http://schemas.microsoft.com/office/drawing/2014/main" id="{51D4AD88-92D2-E37E-D558-848628013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8424"/>
            <a:ext cx="6029620" cy="491013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6B14F3-03DE-2EF6-4CD7-C09C812D97ED}"/>
              </a:ext>
            </a:extLst>
          </p:cNvPr>
          <p:cNvSpPr txBox="1"/>
          <p:nvPr/>
        </p:nvSpPr>
        <p:spPr>
          <a:xfrm>
            <a:off x="7883679" y="2060020"/>
            <a:ext cx="2454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</a:t>
            </a:r>
            <a:r>
              <a:rPr lang="en-CN" sz="1600" dirty="0"/>
              <a:t>hallow depth less genome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357935-0668-A61E-68F4-6283E9002992}"/>
              </a:ext>
            </a:extLst>
          </p:cNvPr>
          <p:cNvCxnSpPr/>
          <p:nvPr/>
        </p:nvCxnSpPr>
        <p:spPr>
          <a:xfrm flipH="1">
            <a:off x="6867820" y="2060020"/>
            <a:ext cx="400346" cy="338554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815A43A-B2BE-F15E-E326-F51EEAE2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09" y="2618789"/>
            <a:ext cx="9019542" cy="38290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743089-81F5-FFA9-9A8A-1A30C2389F7E}"/>
              </a:ext>
            </a:extLst>
          </p:cNvPr>
          <p:cNvSpPr txBox="1"/>
          <p:nvPr/>
        </p:nvSpPr>
        <p:spPr>
          <a:xfrm>
            <a:off x="9568010" y="3851434"/>
            <a:ext cx="2454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</a:t>
            </a:r>
            <a:r>
              <a:rPr lang="en-CN" u="sng" dirty="0"/>
              <a:t>oxplot for dictribution of count of genome per sample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DBE966-F780-DB1F-076A-18447237A07C}"/>
              </a:ext>
            </a:extLst>
          </p:cNvPr>
          <p:cNvSpPr txBox="1"/>
          <p:nvPr/>
        </p:nvSpPr>
        <p:spPr>
          <a:xfrm>
            <a:off x="9708248" y="4844146"/>
            <a:ext cx="217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</a:t>
            </a:r>
            <a:r>
              <a:rPr lang="en-CN" sz="1400" dirty="0"/>
              <a:t>ore outliers in the middle seasons</a:t>
            </a:r>
          </a:p>
        </p:txBody>
      </p:sp>
    </p:spTree>
    <p:extLst>
      <p:ext uri="{BB962C8B-B14F-4D97-AF65-F5344CB8AC3E}">
        <p14:creationId xmlns:p14="http://schemas.microsoft.com/office/powerpoint/2010/main" val="143279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C21B-F890-38E3-ECF5-E4D24BD8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CN"/>
              <a:t>ontinued(count dataset)…</a:t>
            </a:r>
            <a:endParaRPr lang="en-CN" dirty="0"/>
          </a:p>
        </p:txBody>
      </p:sp>
      <p:pic>
        <p:nvPicPr>
          <p:cNvPr id="5" name="Content Placeholder 4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CDE36B37-EE3B-5064-5B03-94413C944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73" y="1302544"/>
            <a:ext cx="5111027" cy="3269456"/>
          </a:xfrm>
        </p:spPr>
      </p:pic>
      <p:pic>
        <p:nvPicPr>
          <p:cNvPr id="7" name="Picture 6" descr="Box and whisker chart&#10;&#10;Description automatically generated">
            <a:extLst>
              <a:ext uri="{FF2B5EF4-FFF2-40B4-BE49-F238E27FC236}">
                <a16:creationId xmlns:a16="http://schemas.microsoft.com/office/drawing/2014/main" id="{98813DF2-EFD9-86CD-6457-4119D06E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1385094"/>
            <a:ext cx="5039546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56E757-A9CF-5905-C912-9F1C115A7A2E}"/>
              </a:ext>
            </a:extLst>
          </p:cNvPr>
          <p:cNvSpPr txBox="1"/>
          <p:nvPr/>
        </p:nvSpPr>
        <p:spPr>
          <a:xfrm>
            <a:off x="741364" y="4786312"/>
            <a:ext cx="5710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Sum of count of each genome categorized by each month</a:t>
            </a:r>
            <a:endParaRPr lang="en-CN" sz="16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5172-3B97-E232-588C-333188B5214F}"/>
              </a:ext>
            </a:extLst>
          </p:cNvPr>
          <p:cNvSpPr txBox="1"/>
          <p:nvPr/>
        </p:nvSpPr>
        <p:spPr>
          <a:xfrm>
            <a:off x="6116255" y="4771230"/>
            <a:ext cx="5710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Sum of count of each genome categorized by each depth</a:t>
            </a:r>
            <a:endParaRPr lang="en-CN" sz="16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DDA3D-99D2-EEB0-E8A8-6ED94AC258DB}"/>
              </a:ext>
            </a:extLst>
          </p:cNvPr>
          <p:cNvSpPr txBox="1"/>
          <p:nvPr/>
        </p:nvSpPr>
        <p:spPr>
          <a:xfrm>
            <a:off x="6708776" y="5205360"/>
            <a:ext cx="367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CN" sz="1400" dirty="0"/>
              <a:t>ince we have less sample data on depth 5 and 10m, less count is expected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A3A35-BBC7-7AE5-88D3-1D43A3BA3065}"/>
              </a:ext>
            </a:extLst>
          </p:cNvPr>
          <p:cNvSpPr txBox="1"/>
          <p:nvPr/>
        </p:nvSpPr>
        <p:spPr>
          <a:xfrm>
            <a:off x="1400175" y="5205360"/>
            <a:ext cx="2794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However m</a:t>
            </a:r>
            <a:r>
              <a:rPr lang="en-CN" sz="1400" dirty="0"/>
              <a:t>ore samples in August….</a:t>
            </a:r>
          </a:p>
        </p:txBody>
      </p:sp>
    </p:spTree>
    <p:extLst>
      <p:ext uri="{BB962C8B-B14F-4D97-AF65-F5344CB8AC3E}">
        <p14:creationId xmlns:p14="http://schemas.microsoft.com/office/powerpoint/2010/main" val="1052978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A431-5086-50B2-8043-0DD09482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CN" dirty="0"/>
              <a:t>till the count datset….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BD4C0D-9F18-C958-0567-9DBFDAB95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86" y="1563906"/>
            <a:ext cx="3141663" cy="4928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2EEEF1-DACD-F34D-990A-A9260BE04698}"/>
              </a:ext>
            </a:extLst>
          </p:cNvPr>
          <p:cNvSpPr txBox="1"/>
          <p:nvPr/>
        </p:nvSpPr>
        <p:spPr>
          <a:xfrm>
            <a:off x="5049835" y="1690688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his time </a:t>
            </a:r>
            <a:r>
              <a:rPr lang="en-US" dirty="0"/>
              <a:t>I</a:t>
            </a:r>
            <a:r>
              <a:rPr lang="en-CN" dirty="0"/>
              <a:t> am only focsuing on the </a:t>
            </a:r>
            <a:r>
              <a:rPr lang="en-CN" u="sng" dirty="0"/>
              <a:t>most popular(count) top ten genomes </a:t>
            </a:r>
            <a:r>
              <a:rPr lang="en-CN" dirty="0"/>
              <a:t>that have appeared in all the depths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A210DC-2F97-26D1-B314-BB7CBE660DFF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986213" y="1800225"/>
            <a:ext cx="1063622" cy="213629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AF8FAD-3DBC-7BDB-6033-C4CB0A2E1B1B}"/>
              </a:ext>
            </a:extLst>
          </p:cNvPr>
          <p:cNvCxnSpPr/>
          <p:nvPr/>
        </p:nvCxnSpPr>
        <p:spPr>
          <a:xfrm>
            <a:off x="1543051" y="1724026"/>
            <a:ext cx="221456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5A15E8C-BF76-7B5E-3D88-C3A0DE845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99" y="2490787"/>
            <a:ext cx="3519489" cy="36434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A4587E-7AAF-218D-ACE7-CAFC58D48374}"/>
              </a:ext>
            </a:extLst>
          </p:cNvPr>
          <p:cNvSpPr txBox="1"/>
          <p:nvPr/>
        </p:nvSpPr>
        <p:spPr>
          <a:xfrm>
            <a:off x="9265443" y="3016251"/>
            <a:ext cx="26789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the </a:t>
            </a:r>
            <a:r>
              <a:rPr lang="en-CN" u="sng" dirty="0"/>
              <a:t>most popular(count) top ten genomes </a:t>
            </a:r>
            <a:r>
              <a:rPr lang="en-CN" dirty="0"/>
              <a:t>that have appeared in all the months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783D2FD2-7078-E9F2-C242-0DAAC8DF0470}"/>
              </a:ext>
            </a:extLst>
          </p:cNvPr>
          <p:cNvSpPr/>
          <p:nvPr/>
        </p:nvSpPr>
        <p:spPr>
          <a:xfrm>
            <a:off x="5543550" y="2384643"/>
            <a:ext cx="3386138" cy="1091981"/>
          </a:xfrm>
          <a:prstGeom prst="fram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1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8E03-99F1-8DA7-71C4-1F36BA48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CN" dirty="0"/>
              <a:t>eat Map…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2325791-1925-2AE9-4057-98C7DC5CC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8424"/>
            <a:ext cx="3799432" cy="484663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5042349-E7FA-407C-AC09-48A2167C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893" y="1372702"/>
            <a:ext cx="3957638" cy="4849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D2A8A8-0B16-63BB-A2C6-99FBEB75E584}"/>
              </a:ext>
            </a:extLst>
          </p:cNvPr>
          <p:cNvSpPr txBox="1"/>
          <p:nvPr/>
        </p:nvSpPr>
        <p:spPr>
          <a:xfrm>
            <a:off x="8136731" y="289242"/>
            <a:ext cx="37504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#ploting heatmap for genome vs. month. However, we are only focusing ont he top 10 this time....</a:t>
            </a:r>
          </a:p>
          <a:p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A0CEA-A18C-5BA7-4629-717AC59F3ECD}"/>
              </a:ext>
            </a:extLst>
          </p:cNvPr>
          <p:cNvSpPr txBox="1"/>
          <p:nvPr/>
        </p:nvSpPr>
        <p:spPr>
          <a:xfrm>
            <a:off x="4026400" y="5009247"/>
            <a:ext cx="3045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#ploting heatmap for top 10 genome vs. depth…</a:t>
            </a:r>
          </a:p>
        </p:txBody>
      </p:sp>
    </p:spTree>
    <p:extLst>
      <p:ext uri="{BB962C8B-B14F-4D97-AF65-F5344CB8AC3E}">
        <p14:creationId xmlns:p14="http://schemas.microsoft.com/office/powerpoint/2010/main" val="191647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543</Words>
  <Application>Microsoft Macintosh PowerPoint</Application>
  <PresentationFormat>Widescreen</PresentationFormat>
  <Paragraphs>56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Slack-Lato</vt:lpstr>
      <vt:lpstr>Arial</vt:lpstr>
      <vt:lpstr>Calibri</vt:lpstr>
      <vt:lpstr>Calibri Light</vt:lpstr>
      <vt:lpstr>Helvetica Neue</vt:lpstr>
      <vt:lpstr>Office Theme</vt:lpstr>
      <vt:lpstr>lake-microbiome </vt:lpstr>
      <vt:lpstr>Datasets that we have….</vt:lpstr>
      <vt:lpstr>Row sum…(strange)</vt:lpstr>
      <vt:lpstr>Lets take a look at of the row sum of each of the datset(they do not sum up to 1…)</vt:lpstr>
      <vt:lpstr># of zeros</vt:lpstr>
      <vt:lpstr>Take a look at of the count dataset…</vt:lpstr>
      <vt:lpstr>Continued(count dataset)…</vt:lpstr>
      <vt:lpstr>Still the count datset….</vt:lpstr>
      <vt:lpstr>Heat Map…</vt:lpstr>
      <vt:lpstr>Correlation matrix of the count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YANG</dc:creator>
  <cp:lastModifiedBy>Sophia YANG</cp:lastModifiedBy>
  <cp:revision>8</cp:revision>
  <dcterms:created xsi:type="dcterms:W3CDTF">2023-03-10T18:35:10Z</dcterms:created>
  <dcterms:modified xsi:type="dcterms:W3CDTF">2023-03-20T23:50:32Z</dcterms:modified>
</cp:coreProperties>
</file>